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E6E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4463FB-B60D-4242-BD8F-185F2E942CA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18E0E3-0B4D-448E-A195-8B401684E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001000" cy="2209800"/>
          </a:xfrm>
        </p:spPr>
        <p:txBody>
          <a:bodyPr>
            <a:normAutofit fontScale="90000"/>
          </a:bodyPr>
          <a:lstStyle/>
          <a:p>
            <a:r>
              <a:rPr lang="en-US" sz="80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Proizvodi</a:t>
            </a:r>
            <a:r>
              <a:rPr lang="en-US" sz="8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 od </a:t>
            </a:r>
            <a:r>
              <a:rPr lang="en-US" sz="80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gume</a:t>
            </a:r>
            <a:endParaRPr lang="en-US" sz="8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8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8817-871B-4005-913C-193D71A000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HVALA NA PAŽNJI!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96DCA-1AC8-43BB-8000-14CBD5377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71999"/>
            <a:ext cx="6400800" cy="91440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r-Latn-RS" dirty="0"/>
              <a:t>Zadatak</a:t>
            </a:r>
          </a:p>
          <a:p>
            <a:pPr algn="l"/>
            <a:r>
              <a:rPr lang="sr-Latn-RS" dirty="0"/>
              <a:t>Pročitati lekciju koja se nalazi u udžbeniku na 149 strani i u svesku odgovoriti na pitanja koja se nalaze na 154 strani. Zadaća će biti provjerena nakon povratka u školu. Za sve dodatne informacije, obratiti se u viber grupi ili na mail milankadjokic</a:t>
            </a:r>
            <a:r>
              <a:rPr lang="en-AU"/>
              <a:t>@yahoo.com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551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04800"/>
            <a:ext cx="8839199" cy="632460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Guma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je </a:t>
            </a:r>
            <a:r>
              <a:rPr lang="en-US" dirty="0" err="1">
                <a:solidFill>
                  <a:schemeClr val="tx1"/>
                </a:solidFill>
              </a:rPr>
              <a:t>uobicajen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naziv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materijal</a:t>
            </a:r>
            <a:r>
              <a:rPr lang="en-US" dirty="0">
                <a:solidFill>
                  <a:schemeClr val="tx1"/>
                </a:solidFill>
              </a:rPr>
              <a:t> I </a:t>
            </a:r>
            <a:r>
              <a:rPr lang="en-US" dirty="0" err="1">
                <a:solidFill>
                  <a:schemeClr val="tx1"/>
                </a:solidFill>
              </a:rPr>
              <a:t>proizvode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dobijaju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vulkanizacijom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u="sng" dirty="0" err="1">
                <a:solidFill>
                  <a:schemeClr val="tx1"/>
                </a:solidFill>
              </a:rPr>
              <a:t>kaucuka</a:t>
            </a:r>
            <a:r>
              <a:rPr lang="en-US" i="1" u="sng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Osnovna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sirovina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dobijanje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gume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b="1" dirty="0" err="1">
                <a:solidFill>
                  <a:schemeClr val="tx1"/>
                </a:solidFill>
              </a:rPr>
              <a:t>kaucuk</a:t>
            </a:r>
            <a:r>
              <a:rPr lang="en-US" dirty="0">
                <a:solidFill>
                  <a:schemeClr val="tx1"/>
                </a:solidFill>
              </a:rPr>
              <a:t>, pod </a:t>
            </a:r>
            <a:r>
              <a:rPr lang="en-US" dirty="0" err="1">
                <a:solidFill>
                  <a:schemeClr val="tx1"/>
                </a:solidFill>
              </a:rPr>
              <a:t>njim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podrazumijeva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veoma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prirodnih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sintetickih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mikromolekulskih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jedinjenja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sastavljenih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velikog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broja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monomera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nezasicenih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ugljovodonika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Prema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porijeklu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kaucuk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biti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prirodni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Sinteticki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Regenerisani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0" name="Picture 2" descr="C:\Users\Physio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49350"/>
            <a:ext cx="6629400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694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181600"/>
          </a:xfrm>
        </p:spPr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/>
              <a:t>                                 </a:t>
            </a:r>
            <a:r>
              <a:rPr lang="en-US" sz="2000" b="1" dirty="0" err="1">
                <a:solidFill>
                  <a:schemeClr val="tx1"/>
                </a:solidFill>
              </a:rPr>
              <a:t>Prirodni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kaucuk</a:t>
            </a:r>
            <a:r>
              <a:rPr lang="en-US" sz="2000" dirty="0">
                <a:solidFill>
                  <a:schemeClr val="tx1"/>
                </a:solidFill>
              </a:rPr>
              <a:t>- </a:t>
            </a:r>
            <a:r>
              <a:rPr lang="en-US" sz="2000" dirty="0" err="1">
                <a:solidFill>
                  <a:schemeClr val="tx1"/>
                </a:solidFill>
              </a:rPr>
              <a:t>dobija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izdvajanjem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biljnog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tropskog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drveta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kaucukovca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5" algn="ctr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Glavni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proizvodjaci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Malezija,Indonezija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Tajland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5" algn="ctr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Proizvodnja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prirodnog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kaucuka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zasniva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zasijecanju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1554480" lvl="5" indent="0" algn="ctr">
              <a:buNone/>
            </a:pPr>
            <a:r>
              <a:rPr lang="en-US" sz="1800" dirty="0">
                <a:solidFill>
                  <a:schemeClr val="tx1"/>
                </a:solidFill>
              </a:rPr>
              <a:t>kore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kaucukovca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cemu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ispusta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mlijecnobijeli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sok</a:t>
            </a:r>
            <a:endParaRPr lang="en-US" sz="1800" dirty="0">
              <a:solidFill>
                <a:schemeClr val="tx1"/>
              </a:solidFill>
            </a:endParaRPr>
          </a:p>
          <a:p>
            <a:pPr marL="1554480" lvl="5" indent="0" algn="ctr">
              <a:buNone/>
            </a:pPr>
            <a:r>
              <a:rPr lang="en-US" sz="1800" dirty="0" err="1">
                <a:solidFill>
                  <a:schemeClr val="tx1"/>
                </a:solidFill>
              </a:rPr>
              <a:t>nazvan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</a:rPr>
              <a:t>lateks</a:t>
            </a:r>
            <a:r>
              <a:rPr lang="en-US" sz="1800" b="1" u="sng" dirty="0">
                <a:solidFill>
                  <a:schemeClr val="tx1"/>
                </a:solidFill>
              </a:rPr>
              <a:t>.</a:t>
            </a:r>
          </a:p>
          <a:p>
            <a:pPr lvl="5" algn="ctr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Lateks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sadrzi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vodu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bjelancevine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smole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fermente</a:t>
            </a:r>
            <a:r>
              <a:rPr lang="en-US" sz="1800" dirty="0">
                <a:solidFill>
                  <a:schemeClr val="tx1"/>
                </a:solidFill>
              </a:rPr>
              <a:t>, soli I </a:t>
            </a:r>
            <a:r>
              <a:rPr lang="en-US" sz="1800" dirty="0" err="1">
                <a:solidFill>
                  <a:schemeClr val="tx1"/>
                </a:solidFill>
              </a:rPr>
              <a:t>kaucuk</a:t>
            </a:r>
            <a:r>
              <a:rPr lang="en-US" sz="1800" dirty="0">
                <a:solidFill>
                  <a:schemeClr val="tx1"/>
                </a:solidFill>
              </a:rPr>
              <a:t> (40%)</a:t>
            </a:r>
          </a:p>
          <a:p>
            <a:pPr lvl="5" algn="ctr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Kaucuk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prema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standardima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dijeli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5" algn="ctr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FF0000"/>
                </a:solidFill>
              </a:rPr>
              <a:t>Niskomodularan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kaucuk</a:t>
            </a:r>
            <a:endParaRPr lang="en-US" sz="2400" dirty="0">
              <a:solidFill>
                <a:srgbClr val="FF0000"/>
              </a:solidFill>
            </a:endParaRPr>
          </a:p>
          <a:p>
            <a:pPr lvl="5" algn="ctr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E6EB15"/>
                </a:solidFill>
              </a:rPr>
              <a:t>Srednjemodularan</a:t>
            </a:r>
            <a:r>
              <a:rPr lang="en-US" sz="2400" dirty="0">
                <a:solidFill>
                  <a:srgbClr val="E6EB15"/>
                </a:solidFill>
              </a:rPr>
              <a:t> </a:t>
            </a:r>
            <a:r>
              <a:rPr lang="en-US" sz="2400" dirty="0" err="1">
                <a:solidFill>
                  <a:srgbClr val="E6EB15"/>
                </a:solidFill>
              </a:rPr>
              <a:t>kaucuk</a:t>
            </a:r>
            <a:endParaRPr lang="en-US" sz="2400" dirty="0">
              <a:solidFill>
                <a:srgbClr val="E6EB15"/>
              </a:solidFill>
            </a:endParaRPr>
          </a:p>
          <a:p>
            <a:pPr lvl="5" algn="ctr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Visokomodularan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kaucuk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Algerian" panose="04020705040A02060702" pitchFamily="82" charset="0"/>
              </a:rPr>
              <a:t>vrste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Algerian" panose="04020705040A02060702" pitchFamily="82" charset="0"/>
              </a:rPr>
              <a:t> </a:t>
            </a:r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Algerian" panose="04020705040A02060702" pitchFamily="82" charset="0"/>
              </a:rPr>
              <a:t>kaucuka</a:t>
            </a:r>
            <a:endParaRPr lang="en-US" dirty="0">
              <a:effectLst>
                <a:outerShdw blurRad="50800" algn="tl" rotWithShape="0">
                  <a:srgbClr val="000000"/>
                </a:outerShdw>
                <a:reflection blurRad="6350" stA="50000" endA="300" endPos="50000" dist="29997" dir="5400000" sy="-100000" algn="bl" rotWithShape="0"/>
              </a:effectLst>
              <a:latin typeface="Algerian" panose="04020705040A02060702" pitchFamily="82" charset="0"/>
            </a:endParaRPr>
          </a:p>
        </p:txBody>
      </p:sp>
      <p:pic>
        <p:nvPicPr>
          <p:cNvPr id="3075" name="Picture 3" descr="C:\Users\Physio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4" y="1600200"/>
            <a:ext cx="214312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hysio\Desktop\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8" y="3886200"/>
            <a:ext cx="31337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13759" y="590246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>
                <a:latin typeface="Calibri" panose="020F0502020204030204" pitchFamily="34" charset="0"/>
              </a:rPr>
              <a:t>Postupak</a:t>
            </a:r>
            <a:r>
              <a:rPr lang="en-US" sz="2000" i="1" u="sng" dirty="0">
                <a:latin typeface="Calibri" panose="020F0502020204030204" pitchFamily="34" charset="0"/>
              </a:rPr>
              <a:t> </a:t>
            </a:r>
            <a:r>
              <a:rPr lang="en-US" sz="2000" i="1" u="sng" dirty="0" err="1">
                <a:latin typeface="Calibri" panose="020F0502020204030204" pitchFamily="34" charset="0"/>
              </a:rPr>
              <a:t>dobijanja</a:t>
            </a:r>
            <a:r>
              <a:rPr lang="en-US" sz="2000" i="1" u="sng" dirty="0">
                <a:latin typeface="Calibri" panose="020F0502020204030204" pitchFamily="34" charset="0"/>
              </a:rPr>
              <a:t> </a:t>
            </a:r>
            <a:r>
              <a:rPr lang="en-US" sz="2000" i="1" u="sng" dirty="0" err="1">
                <a:latin typeface="Calibri" panose="020F0502020204030204" pitchFamily="34" charset="0"/>
              </a:rPr>
              <a:t>prirodnog</a:t>
            </a:r>
            <a:r>
              <a:rPr lang="en-US" sz="2000" i="1" u="sng" dirty="0">
                <a:latin typeface="Calibri" panose="020F0502020204030204" pitchFamily="34" charset="0"/>
              </a:rPr>
              <a:t> </a:t>
            </a:r>
            <a:r>
              <a:rPr lang="en-US" sz="2000" i="1" u="sng" dirty="0" err="1">
                <a:latin typeface="Calibri" panose="020F0502020204030204" pitchFamily="34" charset="0"/>
              </a:rPr>
              <a:t>kaucuka</a:t>
            </a:r>
            <a:endParaRPr lang="en-US" sz="2000" i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24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457200"/>
            <a:ext cx="8381999" cy="60960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Neke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fizicke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konstante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osobine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prirodnog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kaucuka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prikazane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tabeli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371197"/>
                  </p:ext>
                </p:extLst>
              </p:nvPr>
            </p:nvGraphicFramePr>
            <p:xfrm>
              <a:off x="1371600" y="2819400"/>
              <a:ext cx="6096000" cy="3261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</a:rPr>
                            <a:t>svojstvo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</a:rPr>
                            <a:t>vrijednost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200" dirty="0"/>
                            <a:t>Gustina /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𝑔𝑐𝑚</m:t>
                                  </m:r>
                                </m:e>
                                <m:sup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0,913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200" dirty="0"/>
                            <a:t>Volumni </a:t>
                          </a:r>
                          <a:r>
                            <a:rPr lang="en-US" sz="2200" dirty="0" err="1"/>
                            <a:t>koef.ekspanzije</a:t>
                          </a:r>
                          <a:r>
                            <a:rPr lang="en-US" sz="2200" dirty="0"/>
                            <a:t> /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20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670 ·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 10</m:t>
                                  </m:r>
                                </m:e>
                                <m:sup>
                                  <m:r>
                                    <a:rPr lang="en-US" sz="220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sz="2200" b="0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endParaRPr lang="en-US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Stakliste</a:t>
                          </a:r>
                          <a:r>
                            <a:rPr lang="en-US" sz="2200" dirty="0"/>
                            <a:t> /ºC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-72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Ravnoteza</a:t>
                          </a:r>
                          <a:r>
                            <a:rPr lang="en-US" sz="2200" dirty="0"/>
                            <a:t> </a:t>
                          </a:r>
                          <a:r>
                            <a:rPr lang="en-US" sz="2200" dirty="0" err="1"/>
                            <a:t>temp.taljenja</a:t>
                          </a:r>
                          <a:r>
                            <a:rPr lang="en-US" sz="2200" dirty="0"/>
                            <a:t> /ºC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28 - 39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200" dirty="0"/>
                            <a:t>Toplina </a:t>
                          </a:r>
                          <a:r>
                            <a:rPr lang="en-US" sz="2200" dirty="0" err="1"/>
                            <a:t>taljenja</a:t>
                          </a:r>
                          <a:r>
                            <a:rPr lang="en-US" sz="2200" dirty="0"/>
                            <a:t> 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𝑘𝐽𝑘𝑔</m:t>
                                  </m:r>
                                </m:e>
                                <m:sup>
                                  <m:r>
                                    <a:rPr lang="en-US" sz="220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371197"/>
                  </p:ext>
                </p:extLst>
              </p:nvPr>
            </p:nvGraphicFramePr>
            <p:xfrm>
              <a:off x="1371600" y="2819400"/>
              <a:ext cx="6096000" cy="3276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err="1" smtClean="0">
                              <a:solidFill>
                                <a:schemeClr val="tx1"/>
                              </a:solidFill>
                            </a:rPr>
                            <a:t>svojstvo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err="1" smtClean="0">
                              <a:solidFill>
                                <a:schemeClr val="tx1"/>
                              </a:solidFill>
                            </a:rPr>
                            <a:t>vrijednost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415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5278" r="-100000" b="-56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/>
                            <a:t>0,913</a:t>
                          </a:r>
                          <a:endParaRPr lang="en-US" sz="2200" dirty="0"/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4000" r="-100000" b="-22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24000" b="-228000"/>
                          </a:stretch>
                        </a:blipFill>
                      </a:tcPr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r>
                            <a:rPr lang="en-US" sz="2200" dirty="0" err="1" smtClean="0"/>
                            <a:t>Stakliste</a:t>
                          </a:r>
                          <a:r>
                            <a:rPr lang="en-US" sz="2200" dirty="0" smtClean="0"/>
                            <a:t> /ºC</a:t>
                          </a:r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/>
                            <a:t>-72</a:t>
                          </a:r>
                          <a:endParaRPr lang="en-US" sz="2200" dirty="0"/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en-US" sz="2200" dirty="0" err="1" smtClean="0"/>
                            <a:t>Ravnoteza</a:t>
                          </a:r>
                          <a:r>
                            <a:rPr lang="en-US" sz="2200" dirty="0" smtClean="0"/>
                            <a:t> </a:t>
                          </a:r>
                          <a:r>
                            <a:rPr lang="en-US" sz="2200" dirty="0" err="1" smtClean="0"/>
                            <a:t>temp.taljenja</a:t>
                          </a:r>
                          <a:r>
                            <a:rPr lang="en-US" sz="2200" dirty="0" smtClean="0"/>
                            <a:t> /ºC</a:t>
                          </a:r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/>
                            <a:t>28 - 39</a:t>
                          </a:r>
                          <a:endParaRPr lang="en-US" sz="2200" dirty="0"/>
                        </a:p>
                      </a:txBody>
                      <a:tcPr/>
                    </a:tc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78571" r="-100000" b="-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/>
                            <a:t>64</a:t>
                          </a:r>
                          <a:endParaRPr lang="en-US" sz="2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6669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610599" cy="6096000"/>
          </a:xfrm>
        </p:spPr>
        <p:txBody>
          <a:bodyPr/>
          <a:lstStyle/>
          <a:p>
            <a:r>
              <a:rPr lang="en-US" sz="2000" b="1" dirty="0" err="1">
                <a:solidFill>
                  <a:schemeClr val="tx1"/>
                </a:solidFill>
              </a:rPr>
              <a:t>Sinteticki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kaucuk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zajednicki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naziv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broj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polimera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imaju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svojstva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slicna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svojstvima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prirodnog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kaucuka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mogu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preraditi</a:t>
            </a:r>
            <a:r>
              <a:rPr lang="en-US" sz="2000" dirty="0">
                <a:solidFill>
                  <a:schemeClr val="tx1"/>
                </a:solidFill>
              </a:rPr>
              <a:t> u </a:t>
            </a:r>
            <a:r>
              <a:rPr lang="en-US" sz="2000" dirty="0" err="1">
                <a:solidFill>
                  <a:schemeClr val="tx1"/>
                </a:solidFill>
              </a:rPr>
              <a:t>gumu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Svosjtva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visoke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elasticnosti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i="1" u="sng" dirty="0" err="1">
                <a:solidFill>
                  <a:schemeClr val="tx1"/>
                </a:solidFill>
              </a:rPr>
              <a:t>polibutadien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en-US" sz="2000" i="1" u="sng" dirty="0" err="1">
                <a:solidFill>
                  <a:schemeClr val="tx1"/>
                </a:solidFill>
              </a:rPr>
              <a:t>poliizopren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en-US" sz="2000" i="1" u="sng" dirty="0" err="1">
                <a:solidFill>
                  <a:schemeClr val="tx1"/>
                </a:solidFill>
              </a:rPr>
              <a:t>kopolimeri</a:t>
            </a:r>
            <a:r>
              <a:rPr lang="en-US" sz="2000" i="1" u="sng" dirty="0">
                <a:solidFill>
                  <a:schemeClr val="tx1"/>
                </a:solidFill>
              </a:rPr>
              <a:t> </a:t>
            </a:r>
            <a:r>
              <a:rPr lang="en-US" sz="2000" i="1" u="sng" dirty="0" err="1">
                <a:solidFill>
                  <a:schemeClr val="tx1"/>
                </a:solidFill>
              </a:rPr>
              <a:t>butadiena</a:t>
            </a:r>
            <a:r>
              <a:rPr lang="en-US" sz="2000" i="1" u="sng" dirty="0">
                <a:solidFill>
                  <a:schemeClr val="tx1"/>
                </a:solidFill>
              </a:rPr>
              <a:t> I </a:t>
            </a:r>
            <a:r>
              <a:rPr lang="en-US" sz="2000" i="1" u="sng" dirty="0" err="1">
                <a:solidFill>
                  <a:schemeClr val="tx1"/>
                </a:solidFill>
              </a:rPr>
              <a:t>stirena</a:t>
            </a:r>
            <a:r>
              <a:rPr lang="en-US" sz="2000" i="1" dirty="0">
                <a:solidFill>
                  <a:schemeClr val="tx1"/>
                </a:solidFill>
              </a:rPr>
              <a:t>…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Koristi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proizvodnju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pneumatika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tehnicke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gumene</a:t>
            </a:r>
            <a:r>
              <a:rPr lang="en-US" sz="2000" dirty="0">
                <a:solidFill>
                  <a:schemeClr val="tx1"/>
                </a:solidFill>
              </a:rPr>
              <a:t> robe, </a:t>
            </a:r>
            <a:r>
              <a:rPr lang="en-US" sz="2000" dirty="0" err="1">
                <a:solidFill>
                  <a:schemeClr val="tx1"/>
                </a:solidFill>
              </a:rPr>
              <a:t>obuce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drugih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proizvoda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opste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namjene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Ekonomski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najvazniji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sinteticki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kaucuk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b="1" dirty="0" err="1">
                <a:solidFill>
                  <a:schemeClr val="tx1"/>
                </a:solidFill>
              </a:rPr>
              <a:t>stiren</a:t>
            </a:r>
            <a:r>
              <a:rPr lang="en-US" sz="2000" b="1" dirty="0">
                <a:solidFill>
                  <a:schemeClr val="tx1"/>
                </a:solidFill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</a:rPr>
              <a:t>butadien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kaucuk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Tipovi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kaucuka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specijalne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namjene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r>
              <a:rPr lang="en-US" sz="2000" b="1" i="1" dirty="0" err="1">
                <a:solidFill>
                  <a:schemeClr val="tx1"/>
                </a:solidFill>
              </a:rPr>
              <a:t>nitralni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kaucuk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dobijanje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kopolimerizacijom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butadena</a:t>
            </a:r>
            <a:r>
              <a:rPr lang="en-US" sz="2000" dirty="0">
                <a:solidFill>
                  <a:schemeClr val="tx1"/>
                </a:solidFill>
              </a:rPr>
              <a:t> I </a:t>
            </a:r>
            <a:r>
              <a:rPr lang="en-US" sz="2000" dirty="0" err="1">
                <a:solidFill>
                  <a:schemeClr val="tx1"/>
                </a:solidFill>
              </a:rPr>
              <a:t>akrilonitrila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r>
              <a:rPr lang="en-US" sz="2000" b="1" i="1" dirty="0" err="1">
                <a:solidFill>
                  <a:schemeClr val="tx1"/>
                </a:solidFill>
              </a:rPr>
              <a:t>Silikonski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kaucuk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dobijanje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polikondenzacijom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silikonskih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organskih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jedinjenja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silicijuma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Physio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17" y="4742905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9217" y="6153972"/>
            <a:ext cx="287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err="1"/>
              <a:t>Molekule</a:t>
            </a:r>
            <a:r>
              <a:rPr lang="en-US" b="1" i="1" u="sng" dirty="0"/>
              <a:t> </a:t>
            </a:r>
            <a:r>
              <a:rPr lang="en-US" b="1" i="1" u="sng" dirty="0" err="1"/>
              <a:t>sintetickog</a:t>
            </a:r>
            <a:r>
              <a:rPr lang="en-US" b="1" i="1" u="sng" dirty="0"/>
              <a:t> </a:t>
            </a:r>
            <a:r>
              <a:rPr lang="en-US" b="1" i="1" u="sng" dirty="0" err="1"/>
              <a:t>kaucuka</a:t>
            </a:r>
            <a:endParaRPr lang="en-US" b="1" i="1" u="sng" dirty="0"/>
          </a:p>
        </p:txBody>
      </p:sp>
      <p:pic>
        <p:nvPicPr>
          <p:cNvPr id="5124" name="Picture 4" descr="C:\Users\Physio\Desktop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25034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67400" y="614104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err="1"/>
              <a:t>Jedan</a:t>
            </a:r>
            <a:r>
              <a:rPr lang="en-US" b="1" i="1" u="sng" dirty="0"/>
              <a:t> od </a:t>
            </a:r>
            <a:r>
              <a:rPr lang="en-US" b="1" i="1" u="sng" dirty="0" err="1"/>
              <a:t>proizvoda</a:t>
            </a:r>
            <a:r>
              <a:rPr lang="en-US" b="1" i="1" u="sng" dirty="0"/>
              <a:t> </a:t>
            </a:r>
            <a:r>
              <a:rPr lang="en-US" b="1" i="1" u="sng" dirty="0" err="1"/>
              <a:t>sintetickog</a:t>
            </a:r>
            <a:r>
              <a:rPr lang="en-US" b="1" i="1" u="sng" dirty="0"/>
              <a:t> </a:t>
            </a:r>
            <a:r>
              <a:rPr lang="en-US" b="1" i="1" u="sng" dirty="0" err="1"/>
              <a:t>kaucuka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985122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400800"/>
          </a:xfrm>
        </p:spPr>
        <p:txBody>
          <a:bodyPr/>
          <a:lstStyle/>
          <a:p>
            <a:r>
              <a:rPr lang="en-US" sz="2200" b="1" dirty="0" err="1">
                <a:solidFill>
                  <a:schemeClr val="tx1"/>
                </a:solidFill>
              </a:rPr>
              <a:t>Regenerisani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kaucuk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tx1"/>
                </a:solidFill>
              </a:rPr>
              <a:t>se </a:t>
            </a:r>
            <a:r>
              <a:rPr lang="en-US" sz="2200" dirty="0" err="1">
                <a:solidFill>
                  <a:schemeClr val="tx1"/>
                </a:solidFill>
              </a:rPr>
              <a:t>dobija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preradom</a:t>
            </a:r>
            <a:r>
              <a:rPr lang="en-US" sz="2200" dirty="0">
                <a:solidFill>
                  <a:schemeClr val="tx1"/>
                </a:solidFill>
              </a:rPr>
              <a:t> stare </a:t>
            </a:r>
            <a:r>
              <a:rPr lang="en-US" sz="2200" dirty="0" err="1">
                <a:solidFill>
                  <a:schemeClr val="tx1"/>
                </a:solidFill>
              </a:rPr>
              <a:t>gume</a:t>
            </a:r>
            <a:r>
              <a:rPr lang="en-US" sz="2200" dirty="0">
                <a:solidFill>
                  <a:schemeClr val="tx1"/>
                </a:solidFill>
              </a:rPr>
              <a:t>, a </a:t>
            </a:r>
            <a:r>
              <a:rPr lang="en-US" sz="2200" dirty="0" err="1">
                <a:solidFill>
                  <a:schemeClr val="tx1"/>
                </a:solidFill>
              </a:rPr>
              <a:t>njegovo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koriscenje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opravdano</a:t>
            </a:r>
            <a:r>
              <a:rPr lang="en-US" sz="2200" dirty="0">
                <a:solidFill>
                  <a:schemeClr val="tx1"/>
                </a:solidFill>
              </a:rPr>
              <a:t> je </a:t>
            </a:r>
            <a:r>
              <a:rPr lang="en-US" sz="2200" dirty="0" err="1">
                <a:solidFill>
                  <a:schemeClr val="tx1"/>
                </a:solidFill>
              </a:rPr>
              <a:t>samo</a:t>
            </a:r>
            <a:r>
              <a:rPr lang="en-US" sz="2200" dirty="0">
                <a:solidFill>
                  <a:schemeClr val="tx1"/>
                </a:solidFill>
              </a:rPr>
              <a:t> s </a:t>
            </a:r>
            <a:r>
              <a:rPr lang="en-US" sz="2200" dirty="0" err="1">
                <a:solidFill>
                  <a:schemeClr val="tx1"/>
                </a:solidFill>
              </a:rPr>
              <a:t>ekonomskog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stanovista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proizvodi</a:t>
            </a:r>
            <a:r>
              <a:rPr lang="en-US" sz="2200" dirty="0">
                <a:solidFill>
                  <a:schemeClr val="tx1"/>
                </a:solidFill>
              </a:rPr>
              <a:t> od </a:t>
            </a:r>
            <a:r>
              <a:rPr lang="en-US" sz="2200" dirty="0" err="1">
                <a:solidFill>
                  <a:schemeClr val="tx1"/>
                </a:solidFill>
              </a:rPr>
              <a:t>regeneratora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gume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nemaju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zadovoljavajuca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fizicko-mehanicka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svojstva</a:t>
            </a:r>
            <a:r>
              <a:rPr lang="en-US" sz="2200" dirty="0">
                <a:solidFill>
                  <a:schemeClr val="tx1"/>
                </a:solidFill>
              </a:rPr>
              <a:t>.  </a:t>
            </a:r>
          </a:p>
          <a:p>
            <a:r>
              <a:rPr lang="en-US" b="1" dirty="0">
                <a:solidFill>
                  <a:schemeClr val="tx1"/>
                </a:solidFill>
              </a:rPr>
              <a:t>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905000"/>
            <a:ext cx="8839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Tehnologija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 </a:t>
            </a: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proizvodnje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 </a:t>
            </a: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gume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  <a:latin typeface="Algerian" panose="04020705040A02060702" pitchFamily="82" charset="0"/>
            </a:endParaRPr>
          </a:p>
          <a:p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783" y="2865638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 </a:t>
            </a:r>
            <a:r>
              <a:rPr lang="en-US" sz="2200" dirty="0" err="1"/>
              <a:t>prvoj</a:t>
            </a:r>
            <a:r>
              <a:rPr lang="en-US" sz="2200" dirty="0"/>
              <a:t> </a:t>
            </a:r>
            <a:r>
              <a:rPr lang="en-US" sz="2200" dirty="0" err="1"/>
              <a:t>fazi</a:t>
            </a:r>
            <a:r>
              <a:rPr lang="en-US" sz="2200" dirty="0"/>
              <a:t> </a:t>
            </a:r>
            <a:r>
              <a:rPr lang="en-US" sz="2200" dirty="0" err="1"/>
              <a:t>prerade</a:t>
            </a:r>
            <a:r>
              <a:rPr lang="en-US" sz="2200" dirty="0"/>
              <a:t> se </a:t>
            </a:r>
            <a:r>
              <a:rPr lang="en-US" sz="2200" dirty="0" err="1"/>
              <a:t>naziva</a:t>
            </a:r>
            <a:r>
              <a:rPr lang="en-US" sz="2200" dirty="0"/>
              <a:t> </a:t>
            </a:r>
            <a:r>
              <a:rPr lang="en-US" sz="2200" dirty="0" err="1"/>
              <a:t>mastikacija</a:t>
            </a:r>
            <a:r>
              <a:rPr lang="en-US" sz="2200" dirty="0"/>
              <a:t>, </a:t>
            </a:r>
            <a:r>
              <a:rPr lang="en-US" sz="2200" dirty="0" err="1"/>
              <a:t>kaucuk</a:t>
            </a:r>
            <a:r>
              <a:rPr lang="en-US" sz="2200" dirty="0"/>
              <a:t> se </a:t>
            </a:r>
            <a:r>
              <a:rPr lang="en-US" sz="2200" dirty="0" err="1"/>
              <a:t>gnjeci</a:t>
            </a:r>
            <a:r>
              <a:rPr lang="en-US" sz="2200" dirty="0"/>
              <a:t> </a:t>
            </a:r>
            <a:r>
              <a:rPr lang="en-US" sz="2200" dirty="0" err="1"/>
              <a:t>kako</a:t>
            </a:r>
            <a:r>
              <a:rPr lang="en-US" sz="2200" dirty="0"/>
              <a:t> bi </a:t>
            </a:r>
            <a:r>
              <a:rPr lang="en-US" sz="2200" dirty="0" err="1"/>
              <a:t>postao</a:t>
            </a:r>
            <a:r>
              <a:rPr lang="en-US" sz="2200" dirty="0"/>
              <a:t> </a:t>
            </a:r>
            <a:r>
              <a:rPr lang="en-US" sz="2200" dirty="0" err="1"/>
              <a:t>plastican</a:t>
            </a:r>
            <a:r>
              <a:rPr lang="en-US" sz="2200" dirty="0"/>
              <a:t>, </a:t>
            </a:r>
            <a:r>
              <a:rPr lang="en-US" sz="2200" dirty="0" err="1"/>
              <a:t>uz</a:t>
            </a:r>
            <a:r>
              <a:rPr lang="en-US" sz="2200" dirty="0"/>
              <a:t> </a:t>
            </a:r>
            <a:r>
              <a:rPr lang="en-US" sz="2200" dirty="0" err="1"/>
              <a:t>istovremeno</a:t>
            </a:r>
            <a:r>
              <a:rPr lang="en-US" sz="2200" dirty="0"/>
              <a:t> </a:t>
            </a:r>
            <a:r>
              <a:rPr lang="en-US" sz="2200" dirty="0" err="1"/>
              <a:t>dodavanje</a:t>
            </a:r>
            <a:r>
              <a:rPr lang="en-US" sz="2200" dirty="0"/>
              <a:t> </a:t>
            </a:r>
            <a:r>
              <a:rPr lang="en-US" sz="2200" dirty="0" err="1"/>
              <a:t>pomocnih</a:t>
            </a:r>
            <a:r>
              <a:rPr lang="en-US" sz="2200" dirty="0"/>
              <a:t> </a:t>
            </a:r>
            <a:r>
              <a:rPr lang="en-US" sz="2200" dirty="0" err="1"/>
              <a:t>materijala</a:t>
            </a:r>
            <a:r>
              <a:rPr lang="en-US" sz="2200" dirty="0"/>
              <a:t> I </a:t>
            </a:r>
            <a:r>
              <a:rPr lang="en-US" sz="2200" dirty="0" err="1"/>
              <a:t>pravilno</a:t>
            </a:r>
            <a:r>
              <a:rPr lang="en-US" sz="2200" dirty="0"/>
              <a:t> </a:t>
            </a:r>
            <a:r>
              <a:rPr lang="en-US" sz="2200" dirty="0" err="1"/>
              <a:t>dozirano</a:t>
            </a:r>
            <a:r>
              <a:rPr lang="en-US" sz="2200" dirty="0"/>
              <a:t> </a:t>
            </a:r>
            <a:r>
              <a:rPr lang="en-US" sz="2200" dirty="0" err="1"/>
              <a:t>kolicinama</a:t>
            </a:r>
            <a:r>
              <a:rPr lang="en-US" sz="2200" dirty="0"/>
              <a:t> I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/>
              <a:t>odredjenom</a:t>
            </a:r>
            <a:r>
              <a:rPr lang="en-US" sz="2200" dirty="0"/>
              <a:t> </a:t>
            </a:r>
            <a:r>
              <a:rPr lang="en-US" sz="2200" dirty="0" err="1"/>
              <a:t>rasporedu</a:t>
            </a:r>
            <a:r>
              <a:rPr lang="en-US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Najveci</a:t>
            </a:r>
            <a:r>
              <a:rPr lang="en-US" sz="2200" dirty="0"/>
              <a:t> </a:t>
            </a:r>
            <a:r>
              <a:rPr lang="en-US" sz="2200" dirty="0" err="1"/>
              <a:t>uticaj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karakteristike</a:t>
            </a:r>
            <a:r>
              <a:rPr lang="en-US" sz="2200" dirty="0"/>
              <a:t> </a:t>
            </a:r>
            <a:r>
              <a:rPr lang="en-US" sz="2200" dirty="0" err="1"/>
              <a:t>gotovog</a:t>
            </a:r>
            <a:r>
              <a:rPr lang="en-US" sz="2200" dirty="0"/>
              <a:t> </a:t>
            </a:r>
            <a:r>
              <a:rPr lang="en-US" sz="2200" dirty="0" err="1"/>
              <a:t>proizvoda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sumpor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, </a:t>
            </a:r>
            <a:r>
              <a:rPr lang="en-US" sz="2200" dirty="0" err="1"/>
              <a:t>dodat</a:t>
            </a:r>
            <a:r>
              <a:rPr lang="en-US" sz="2200" dirty="0"/>
              <a:t> u </a:t>
            </a:r>
            <a:r>
              <a:rPr lang="en-US" sz="2200" dirty="0" err="1"/>
              <a:t>malim</a:t>
            </a:r>
            <a:r>
              <a:rPr lang="en-US" sz="2200" dirty="0"/>
              <a:t> </a:t>
            </a:r>
            <a:r>
              <a:rPr lang="en-US" sz="2200" dirty="0" err="1"/>
              <a:t>kolicinama</a:t>
            </a:r>
            <a:r>
              <a:rPr lang="en-US" sz="2200" dirty="0"/>
              <a:t>, </a:t>
            </a:r>
            <a:r>
              <a:rPr lang="en-US" sz="2200" dirty="0" err="1"/>
              <a:t>medjusobno</a:t>
            </a:r>
            <a:r>
              <a:rPr lang="en-US" sz="2200" dirty="0"/>
              <a:t> </a:t>
            </a:r>
            <a:r>
              <a:rPr lang="en-US" sz="2200" dirty="0" err="1"/>
              <a:t>povezuje</a:t>
            </a:r>
            <a:r>
              <a:rPr lang="en-US" sz="2200" dirty="0"/>
              <a:t> </a:t>
            </a:r>
            <a:r>
              <a:rPr lang="en-US" sz="2200" dirty="0" err="1"/>
              <a:t>molekule</a:t>
            </a:r>
            <a:r>
              <a:rPr lang="en-US" sz="2200" dirty="0"/>
              <a:t> </a:t>
            </a:r>
            <a:r>
              <a:rPr lang="en-US" sz="2200" dirty="0" err="1"/>
              <a:t>kaucuka</a:t>
            </a:r>
            <a:r>
              <a:rPr lang="en-US" sz="2200" dirty="0"/>
              <a:t>, </a:t>
            </a:r>
            <a:r>
              <a:rPr lang="en-US" sz="2200" dirty="0" err="1"/>
              <a:t>gradeci</a:t>
            </a:r>
            <a:r>
              <a:rPr lang="en-US" sz="2200" dirty="0"/>
              <a:t> </a:t>
            </a:r>
            <a:r>
              <a:rPr lang="en-US" sz="2200" dirty="0" err="1"/>
              <a:t>trodimenzionalno</a:t>
            </a:r>
            <a:r>
              <a:rPr lang="en-US" sz="2200" dirty="0"/>
              <a:t> </a:t>
            </a:r>
            <a:r>
              <a:rPr lang="en-US" sz="2200" dirty="0" err="1"/>
              <a:t>mrezastu</a:t>
            </a:r>
            <a:r>
              <a:rPr lang="en-US" sz="2200" dirty="0"/>
              <a:t> </a:t>
            </a:r>
            <a:r>
              <a:rPr lang="en-US" sz="2200" dirty="0" err="1"/>
              <a:t>strukturu</a:t>
            </a:r>
            <a:r>
              <a:rPr lang="en-US" sz="2200" dirty="0"/>
              <a:t>, </a:t>
            </a:r>
            <a:r>
              <a:rPr lang="en-US" sz="2200" dirty="0" err="1"/>
              <a:t>sto</a:t>
            </a:r>
            <a:r>
              <a:rPr lang="en-US" sz="2200" dirty="0"/>
              <a:t> se </a:t>
            </a:r>
            <a:r>
              <a:rPr lang="en-US" sz="2200" dirty="0" err="1"/>
              <a:t>pozitivno</a:t>
            </a:r>
            <a:r>
              <a:rPr lang="en-US" sz="2200" dirty="0"/>
              <a:t> </a:t>
            </a:r>
            <a:r>
              <a:rPr lang="en-US" sz="2200" dirty="0" err="1"/>
              <a:t>odrazava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sva</a:t>
            </a:r>
            <a:r>
              <a:rPr lang="en-US" sz="2200" dirty="0"/>
              <a:t> </a:t>
            </a:r>
            <a:r>
              <a:rPr lang="en-US" sz="2200" dirty="0" err="1"/>
              <a:t>fizicko-mehanicka</a:t>
            </a:r>
            <a:r>
              <a:rPr lang="en-US" sz="2200" dirty="0"/>
              <a:t> I </a:t>
            </a:r>
            <a:r>
              <a:rPr lang="en-US" sz="2200" dirty="0" err="1"/>
              <a:t>hemijska</a:t>
            </a:r>
            <a:r>
              <a:rPr lang="en-US" sz="2200" dirty="0"/>
              <a:t> </a:t>
            </a:r>
            <a:r>
              <a:rPr lang="en-US" sz="2200" dirty="0" err="1"/>
              <a:t>svojstva</a:t>
            </a:r>
            <a:r>
              <a:rPr lang="en-US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CCFF"/>
                </a:solidFill>
              </a:rPr>
              <a:t>Proces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hemijskog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vezivanja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sumpora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za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kaucuk</a:t>
            </a:r>
            <a:r>
              <a:rPr lang="en-US" sz="2200" dirty="0">
                <a:solidFill>
                  <a:srgbClr val="33CCFF"/>
                </a:solidFill>
              </a:rPr>
              <a:t> pod </a:t>
            </a:r>
            <a:r>
              <a:rPr lang="en-US" sz="2200" dirty="0" err="1">
                <a:solidFill>
                  <a:srgbClr val="33CCFF"/>
                </a:solidFill>
              </a:rPr>
              <a:t>kontrolisanim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uslovima</a:t>
            </a:r>
            <a:r>
              <a:rPr lang="en-US" sz="2200" dirty="0">
                <a:solidFill>
                  <a:srgbClr val="33CCFF"/>
                </a:solidFill>
              </a:rPr>
              <a:t>, </a:t>
            </a:r>
            <a:r>
              <a:rPr lang="en-US" sz="2200" dirty="0" err="1">
                <a:solidFill>
                  <a:srgbClr val="33CCFF"/>
                </a:solidFill>
              </a:rPr>
              <a:t>pri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cemu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nastaje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novi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proizvod</a:t>
            </a:r>
            <a:r>
              <a:rPr lang="en-US" sz="2200" dirty="0">
                <a:solidFill>
                  <a:srgbClr val="33CCFF"/>
                </a:solidFill>
              </a:rPr>
              <a:t> </a:t>
            </a:r>
            <a:r>
              <a:rPr lang="en-US" sz="2200" dirty="0" err="1">
                <a:solidFill>
                  <a:srgbClr val="33CCFF"/>
                </a:solidFill>
              </a:rPr>
              <a:t>guma</a:t>
            </a:r>
            <a:r>
              <a:rPr lang="en-US" sz="2200" dirty="0">
                <a:solidFill>
                  <a:srgbClr val="33CCFF"/>
                </a:solidFill>
              </a:rPr>
              <a:t> –</a:t>
            </a:r>
            <a:r>
              <a:rPr lang="en-US" sz="2200" dirty="0" err="1">
                <a:solidFill>
                  <a:srgbClr val="33CCFF"/>
                </a:solidFill>
              </a:rPr>
              <a:t>nazava</a:t>
            </a:r>
            <a:r>
              <a:rPr lang="en-US" sz="2200" dirty="0">
                <a:solidFill>
                  <a:srgbClr val="33CCFF"/>
                </a:solidFill>
              </a:rPr>
              <a:t> se </a:t>
            </a:r>
            <a:r>
              <a:rPr lang="en-US" sz="2200" b="1" dirty="0" err="1">
                <a:solidFill>
                  <a:schemeClr val="bg2">
                    <a:lumMod val="10000"/>
                  </a:schemeClr>
                </a:solidFill>
              </a:rPr>
              <a:t>vulkanizacija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1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sz="2100" dirty="0" err="1">
                <a:solidFill>
                  <a:schemeClr val="tx1"/>
                </a:solidFill>
              </a:rPr>
              <a:t>Najveci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uticaj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svojstva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gume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ima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sumpor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tzv</a:t>
            </a:r>
            <a:r>
              <a:rPr lang="en-US" sz="2100" dirty="0">
                <a:solidFill>
                  <a:schemeClr val="tx1"/>
                </a:solidFill>
              </a:rPr>
              <a:t>. </a:t>
            </a:r>
            <a:r>
              <a:rPr lang="en-US" sz="2100" dirty="0" err="1">
                <a:solidFill>
                  <a:schemeClr val="tx1"/>
                </a:solidFill>
              </a:rPr>
              <a:t>aktivna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punila</a:t>
            </a:r>
            <a:r>
              <a:rPr lang="en-US" sz="2100" dirty="0"/>
              <a:t>.</a:t>
            </a:r>
          </a:p>
          <a:p>
            <a:r>
              <a:rPr lang="en-US" sz="2100" dirty="0">
                <a:solidFill>
                  <a:schemeClr val="tx1"/>
                </a:solidFill>
              </a:rPr>
              <a:t>U </a:t>
            </a:r>
            <a:r>
              <a:rPr lang="en-US" sz="2100" dirty="0" err="1">
                <a:solidFill>
                  <a:schemeClr val="tx1"/>
                </a:solidFill>
              </a:rPr>
              <a:t>zavisnosti</a:t>
            </a:r>
            <a:r>
              <a:rPr lang="en-US" sz="2100" dirty="0">
                <a:solidFill>
                  <a:schemeClr val="tx1"/>
                </a:solidFill>
              </a:rPr>
              <a:t> od </a:t>
            </a:r>
            <a:r>
              <a:rPr lang="en-US" sz="2100" dirty="0" err="1">
                <a:solidFill>
                  <a:schemeClr val="tx1"/>
                </a:solidFill>
              </a:rPr>
              <a:t>kolicine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sumpora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koji</a:t>
            </a:r>
            <a:r>
              <a:rPr lang="en-US" sz="2100" dirty="0">
                <a:solidFill>
                  <a:schemeClr val="tx1"/>
                </a:solidFill>
              </a:rPr>
              <a:t> se </a:t>
            </a:r>
            <a:r>
              <a:rPr lang="en-US" sz="2100" dirty="0" err="1">
                <a:solidFill>
                  <a:schemeClr val="tx1"/>
                </a:solidFill>
              </a:rPr>
              <a:t>vezuje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vulkanizacijom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razlikuju</a:t>
            </a:r>
            <a:r>
              <a:rPr lang="en-US" sz="2100" dirty="0">
                <a:solidFill>
                  <a:schemeClr val="tx1"/>
                </a:solidFill>
              </a:rPr>
              <a:t> se </a:t>
            </a:r>
            <a:r>
              <a:rPr lang="en-US" sz="2100" dirty="0" err="1">
                <a:solidFill>
                  <a:schemeClr val="tx1"/>
                </a:solidFill>
              </a:rPr>
              <a:t>dva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osnovna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tipa</a:t>
            </a:r>
            <a:r>
              <a:rPr lang="en-US" sz="2100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100" b="1" dirty="0" err="1">
                <a:solidFill>
                  <a:schemeClr val="tx1"/>
                </a:solidFill>
              </a:rPr>
              <a:t>Meka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guma</a:t>
            </a:r>
            <a:r>
              <a:rPr lang="en-US" sz="2100" b="1" dirty="0">
                <a:solidFill>
                  <a:schemeClr val="tx1"/>
                </a:solidFill>
              </a:rPr>
              <a:t>, </a:t>
            </a:r>
            <a:r>
              <a:rPr lang="en-US" sz="2100" b="1" dirty="0" err="1">
                <a:solidFill>
                  <a:schemeClr val="tx1"/>
                </a:solidFill>
              </a:rPr>
              <a:t>sa</a:t>
            </a:r>
            <a:r>
              <a:rPr lang="en-US" sz="2100" b="1" dirty="0">
                <a:solidFill>
                  <a:schemeClr val="tx1"/>
                </a:solidFill>
              </a:rPr>
              <a:t> 1,5-3% </a:t>
            </a:r>
            <a:r>
              <a:rPr lang="en-US" sz="2100" b="1" dirty="0" err="1">
                <a:solidFill>
                  <a:schemeClr val="tx1"/>
                </a:solidFill>
              </a:rPr>
              <a:t>sumpora</a:t>
            </a:r>
            <a:endParaRPr lang="en-US" sz="21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100" b="1" dirty="0" err="1">
                <a:solidFill>
                  <a:schemeClr val="tx1"/>
                </a:solidFill>
              </a:rPr>
              <a:t>Tvrda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guma</a:t>
            </a:r>
            <a:r>
              <a:rPr lang="en-US" sz="2100" b="1" dirty="0">
                <a:solidFill>
                  <a:schemeClr val="tx1"/>
                </a:solidFill>
              </a:rPr>
              <a:t> – </a:t>
            </a:r>
            <a:r>
              <a:rPr lang="en-US" sz="2100" b="1" dirty="0" err="1">
                <a:solidFill>
                  <a:schemeClr val="tx1"/>
                </a:solidFill>
              </a:rPr>
              <a:t>ebonit</a:t>
            </a:r>
            <a:r>
              <a:rPr lang="en-US" sz="2100" b="1" dirty="0">
                <a:solidFill>
                  <a:schemeClr val="tx1"/>
                </a:solidFill>
              </a:rPr>
              <a:t>, </a:t>
            </a:r>
            <a:r>
              <a:rPr lang="en-US" sz="2100" b="1" dirty="0" err="1">
                <a:solidFill>
                  <a:schemeClr val="tx1"/>
                </a:solidFill>
              </a:rPr>
              <a:t>sa</a:t>
            </a:r>
            <a:r>
              <a:rPr lang="en-US" sz="2100" b="1" dirty="0">
                <a:solidFill>
                  <a:schemeClr val="tx1"/>
                </a:solidFill>
              </a:rPr>
              <a:t> 8-10% </a:t>
            </a:r>
            <a:r>
              <a:rPr lang="en-US" sz="2100" b="1" dirty="0" err="1">
                <a:solidFill>
                  <a:schemeClr val="tx1"/>
                </a:solidFill>
              </a:rPr>
              <a:t>sumpora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</a:p>
          <a:p>
            <a:r>
              <a:rPr lang="en-US" sz="2100" dirty="0">
                <a:solidFill>
                  <a:schemeClr val="tx1"/>
                </a:solidFill>
              </a:rPr>
              <a:t>Da bi se </a:t>
            </a:r>
            <a:r>
              <a:rPr lang="en-US" sz="2100" dirty="0" err="1">
                <a:solidFill>
                  <a:schemeClr val="tx1"/>
                </a:solidFill>
              </a:rPr>
              <a:t>sprijecio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proces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starenja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gume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proizvod</a:t>
            </a:r>
            <a:r>
              <a:rPr lang="en-US" sz="2100" dirty="0">
                <a:solidFill>
                  <a:schemeClr val="tx1"/>
                </a:solidFill>
              </a:rPr>
              <a:t> se </a:t>
            </a:r>
            <a:r>
              <a:rPr lang="en-US" sz="2100" dirty="0" err="1">
                <a:solidFill>
                  <a:schemeClr val="tx1"/>
                </a:solidFill>
              </a:rPr>
              <a:t>premazuje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lakovima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glicerinom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zelatinom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antioksidantima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 err="1">
                <a:solidFill>
                  <a:schemeClr val="tx1"/>
                </a:solidFill>
              </a:rPr>
              <a:t>Najbolja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osobina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gume</a:t>
            </a:r>
            <a:r>
              <a:rPr lang="en-US" sz="2100" dirty="0">
                <a:solidFill>
                  <a:schemeClr val="tx1"/>
                </a:solidFill>
              </a:rPr>
              <a:t> je </a:t>
            </a:r>
            <a:r>
              <a:rPr lang="en-US" sz="2100" b="1" dirty="0" err="1">
                <a:solidFill>
                  <a:schemeClr val="tx1"/>
                </a:solidFill>
              </a:rPr>
              <a:t>elasticnost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  <a:endParaRPr lang="en-US" sz="21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Svojstva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anose="04020705040A02060702" pitchFamily="82" charset="0"/>
              </a:rPr>
              <a:t>gume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6146" name="Picture 2" descr="C:\Users\Physio\Desktop\hhjs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765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hysio\Desktop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18" y="4115525"/>
            <a:ext cx="28479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531036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/>
              <a:t>Proizvod</a:t>
            </a:r>
            <a:r>
              <a:rPr lang="en-US" sz="2000" b="1" i="1" dirty="0"/>
              <a:t> od </a:t>
            </a:r>
            <a:r>
              <a:rPr lang="en-US" sz="2000" b="1" i="1" dirty="0" err="1"/>
              <a:t>meke</a:t>
            </a:r>
            <a:r>
              <a:rPr lang="en-US" sz="2000" b="1" i="1" dirty="0"/>
              <a:t> </a:t>
            </a:r>
            <a:r>
              <a:rPr lang="en-US" sz="2000" b="1" i="1" dirty="0" err="1"/>
              <a:t>gume</a:t>
            </a:r>
            <a:endParaRPr lang="en-US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113960" y="6019800"/>
            <a:ext cx="2702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/>
              <a:t>Proizvod</a:t>
            </a:r>
            <a:r>
              <a:rPr lang="en-US" sz="2000" b="1" i="1" dirty="0"/>
              <a:t> od </a:t>
            </a:r>
            <a:r>
              <a:rPr lang="en-US" sz="2000" b="1" i="1" dirty="0" err="1"/>
              <a:t>tvrde</a:t>
            </a:r>
            <a:r>
              <a:rPr lang="en-US" sz="2000" b="1" i="1" dirty="0"/>
              <a:t> </a:t>
            </a:r>
            <a:r>
              <a:rPr lang="en-US" sz="2000" b="1" i="1" dirty="0" err="1"/>
              <a:t>gume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907605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399" cy="46482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Danas se </a:t>
            </a:r>
            <a:r>
              <a:rPr lang="en-US" sz="2800" dirty="0" err="1">
                <a:solidFill>
                  <a:schemeClr val="tx1"/>
                </a:solidFill>
              </a:rPr>
              <a:t>proizvodi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oko</a:t>
            </a:r>
            <a:r>
              <a:rPr lang="en-US" sz="2800" dirty="0">
                <a:solidFill>
                  <a:schemeClr val="tx1"/>
                </a:solidFill>
              </a:rPr>
              <a:t> 40 000 </a:t>
            </a:r>
            <a:r>
              <a:rPr lang="en-US" sz="2800" dirty="0" err="1">
                <a:solidFill>
                  <a:schemeClr val="tx1"/>
                </a:solidFill>
              </a:rPr>
              <a:t>razlicitih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proizvoda</a:t>
            </a:r>
            <a:r>
              <a:rPr lang="en-US" sz="2800" dirty="0">
                <a:solidFill>
                  <a:schemeClr val="tx1"/>
                </a:solidFill>
              </a:rPr>
              <a:t> od </a:t>
            </a:r>
            <a:r>
              <a:rPr lang="en-US" sz="2800" dirty="0" err="1">
                <a:solidFill>
                  <a:schemeClr val="tx1"/>
                </a:solidFill>
              </a:rPr>
              <a:t>gume</a:t>
            </a:r>
            <a:r>
              <a:rPr lang="en-US" sz="2800" dirty="0">
                <a:solidFill>
                  <a:schemeClr val="tx1"/>
                </a:solidFill>
              </a:rPr>
              <a:t>, od toga se </a:t>
            </a:r>
            <a:r>
              <a:rPr lang="en-US" sz="2800" dirty="0" err="1">
                <a:solidFill>
                  <a:schemeClr val="tx1"/>
                </a:solidFill>
              </a:rPr>
              <a:t>preko</a:t>
            </a:r>
            <a:r>
              <a:rPr lang="en-US" sz="2800" dirty="0">
                <a:solidFill>
                  <a:schemeClr val="tx1"/>
                </a:solidFill>
              </a:rPr>
              <a:t> 80% </a:t>
            </a:r>
            <a:r>
              <a:rPr lang="en-US" sz="2800" dirty="0" err="1">
                <a:solidFill>
                  <a:schemeClr val="tx1"/>
                </a:solidFill>
              </a:rPr>
              <a:t>trosi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prizvodnju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guma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za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motorna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vozila</a:t>
            </a:r>
            <a:r>
              <a:rPr lang="en-US" sz="2800" dirty="0">
                <a:solidFill>
                  <a:schemeClr val="tx1"/>
                </a:solidFill>
              </a:rPr>
              <a:t> I </a:t>
            </a:r>
            <a:r>
              <a:rPr lang="en-US" sz="2800" dirty="0" err="1">
                <a:solidFill>
                  <a:schemeClr val="tx1"/>
                </a:solidFill>
              </a:rPr>
              <a:t>bicikle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</a:rPr>
              <a:t>pneumatiku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Osim</a:t>
            </a:r>
            <a:r>
              <a:rPr lang="en-US" sz="2800" dirty="0">
                <a:solidFill>
                  <a:schemeClr val="tx1"/>
                </a:solidFill>
              </a:rPr>
              <a:t> toga, </a:t>
            </a:r>
            <a:r>
              <a:rPr lang="en-US" sz="2800" dirty="0" err="1">
                <a:solidFill>
                  <a:schemeClr val="tx1"/>
                </a:solidFill>
              </a:rPr>
              <a:t>veliki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potrosaci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gume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elektroindustrija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industrija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obuce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sportskih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rekvizita</a:t>
            </a:r>
            <a:r>
              <a:rPr lang="en-US" sz="2800" dirty="0">
                <a:solidFill>
                  <a:schemeClr val="tx1"/>
                </a:solidFill>
              </a:rPr>
              <a:t>…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Oblikovanje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proizvoda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vrsi</a:t>
            </a:r>
            <a:r>
              <a:rPr lang="en-US" sz="2800" dirty="0">
                <a:solidFill>
                  <a:schemeClr val="tx1"/>
                </a:solidFill>
              </a:rPr>
              <a:t> se </a:t>
            </a:r>
            <a:r>
              <a:rPr lang="en-US" sz="2800" dirty="0" err="1">
                <a:solidFill>
                  <a:schemeClr val="tx1"/>
                </a:solidFill>
              </a:rPr>
              <a:t>krojenjem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dijelova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iz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listova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profila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traka</a:t>
            </a:r>
            <a:r>
              <a:rPr lang="en-US" sz="2800" dirty="0">
                <a:solidFill>
                  <a:schemeClr val="tx1"/>
                </a:solidFill>
              </a:rPr>
              <a:t> I </a:t>
            </a:r>
            <a:r>
              <a:rPr lang="en-US" sz="2800" dirty="0" err="1">
                <a:solidFill>
                  <a:schemeClr val="tx1"/>
                </a:solidFill>
              </a:rPr>
              <a:t>ploca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nacinjenih</a:t>
            </a:r>
            <a:r>
              <a:rPr lang="en-US" sz="2800" dirty="0">
                <a:solidFill>
                  <a:schemeClr val="tx1"/>
                </a:solidFill>
              </a:rPr>
              <a:t> od </a:t>
            </a:r>
            <a:r>
              <a:rPr lang="en-US" sz="2800" dirty="0" err="1">
                <a:solidFill>
                  <a:schemeClr val="tx1"/>
                </a:solidFill>
              </a:rPr>
              <a:t>gumene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smjese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toplim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presama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kojima</a:t>
            </a:r>
            <a:r>
              <a:rPr lang="en-US" sz="2800" dirty="0">
                <a:solidFill>
                  <a:schemeClr val="tx1"/>
                </a:solidFill>
              </a:rPr>
              <a:t> se </a:t>
            </a:r>
            <a:r>
              <a:rPr lang="en-US" sz="2800" dirty="0" err="1">
                <a:solidFill>
                  <a:schemeClr val="tx1"/>
                </a:solidFill>
              </a:rPr>
              <a:t>istovremeno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vrsi</a:t>
            </a:r>
            <a:r>
              <a:rPr lang="en-US" sz="2800" dirty="0">
                <a:solidFill>
                  <a:schemeClr val="tx1"/>
                </a:solidFill>
              </a:rPr>
              <a:t> I </a:t>
            </a:r>
            <a:r>
              <a:rPr lang="en-US" sz="2800" dirty="0" err="1">
                <a:solidFill>
                  <a:schemeClr val="tx1"/>
                </a:solidFill>
              </a:rPr>
              <a:t>vulkanizacija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Vrste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 I </a:t>
            </a:r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asortiman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 </a:t>
            </a:r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proizvoda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 od </a:t>
            </a:r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lgerian" panose="04020705040A02060702" pitchFamily="82" charset="0"/>
              </a:rPr>
              <a:t>gume</a:t>
            </a:r>
            <a:endParaRPr lang="en-US" dirty="0"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56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Pod </a:t>
            </a:r>
            <a:r>
              <a:rPr lang="en-US" sz="1800" dirty="0" err="1">
                <a:solidFill>
                  <a:schemeClr val="tx1"/>
                </a:solidFill>
              </a:rPr>
              <a:t>ovim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pojmom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podrazumijevaju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spoljne</a:t>
            </a:r>
            <a:r>
              <a:rPr lang="en-US" sz="1800" dirty="0">
                <a:solidFill>
                  <a:schemeClr val="tx1"/>
                </a:solidFill>
              </a:rPr>
              <a:t> I </a:t>
            </a:r>
            <a:r>
              <a:rPr lang="en-US" sz="1800" dirty="0" err="1">
                <a:solidFill>
                  <a:schemeClr val="tx1"/>
                </a:solidFill>
              </a:rPr>
              <a:t>unutrasnje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gume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sva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vozila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izradjene</a:t>
            </a:r>
            <a:r>
              <a:rPr lang="en-US" sz="1800" dirty="0">
                <a:solidFill>
                  <a:schemeClr val="tx1"/>
                </a:solidFill>
              </a:rPr>
              <a:t> u </a:t>
            </a:r>
            <a:r>
              <a:rPr lang="en-US" sz="1800" dirty="0" err="1">
                <a:solidFill>
                  <a:schemeClr val="tx1"/>
                </a:solidFill>
              </a:rPr>
              <a:t>standardnim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dimenzijama</a:t>
            </a:r>
            <a:r>
              <a:rPr lang="en-US" sz="1800" dirty="0"/>
              <a:t>.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Osnovni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dijelovi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spoljne</a:t>
            </a:r>
            <a:r>
              <a:rPr lang="en-US" sz="1800" dirty="0">
                <a:solidFill>
                  <a:schemeClr val="tx1"/>
                </a:solidFill>
              </a:rPr>
              <a:t> auto-</a:t>
            </a:r>
            <a:r>
              <a:rPr lang="en-US" sz="1800" dirty="0" err="1">
                <a:solidFill>
                  <a:schemeClr val="tx1"/>
                </a:solidFill>
              </a:rPr>
              <a:t>gume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karkasa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gazeci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dio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bokovi</a:t>
            </a:r>
            <a:r>
              <a:rPr lang="en-US" sz="1800" dirty="0">
                <a:solidFill>
                  <a:schemeClr val="tx1"/>
                </a:solidFill>
              </a:rPr>
              <a:t>, stope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pojas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brejker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Podjela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karkasa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dva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osnovna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tipa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</a:rPr>
              <a:t>Dijagonalni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pneumatici</a:t>
            </a:r>
            <a:endParaRPr lang="en-US" sz="18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</a:rPr>
              <a:t>Radijalni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pneumatici</a:t>
            </a:r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Karakteristike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spoljnih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guma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zavise</a:t>
            </a:r>
            <a:r>
              <a:rPr lang="en-US" sz="1800" dirty="0">
                <a:solidFill>
                  <a:schemeClr val="tx1"/>
                </a:solidFill>
              </a:rPr>
              <a:t> od vise </a:t>
            </a:r>
            <a:r>
              <a:rPr lang="en-US" sz="1800" dirty="0" err="1">
                <a:solidFill>
                  <a:schemeClr val="tx1"/>
                </a:solidFill>
              </a:rPr>
              <a:t>parametara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npr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pravac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korda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oblik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presjeka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dimenzije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namjena</a:t>
            </a: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Radijalne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gume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manje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habaju</a:t>
            </a:r>
            <a:r>
              <a:rPr lang="en-US" sz="1800" dirty="0">
                <a:solidFill>
                  <a:schemeClr val="tx1"/>
                </a:solidFill>
              </a:rPr>
              <a:t> I </a:t>
            </a:r>
            <a:r>
              <a:rPr lang="en-US" sz="1800" dirty="0" err="1">
                <a:solidFill>
                  <a:schemeClr val="tx1"/>
                </a:solidFill>
              </a:rPr>
              <a:t>zagrijavaju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voznji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dokdijagonalne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gume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savitljivije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</a:t>
            </a:r>
            <a:r>
              <a:rPr lang="en-US" sz="1800" dirty="0">
                <a:solidFill>
                  <a:schemeClr val="tx1"/>
                </a:solidFill>
              </a:rPr>
              <a:t> se </a:t>
            </a:r>
            <a:r>
              <a:rPr lang="en-US" sz="1800" dirty="0" err="1">
                <a:solidFill>
                  <a:schemeClr val="tx1"/>
                </a:solidFill>
              </a:rPr>
              <a:t>lakse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prilagodjavaju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nepravilnom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putu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  <a:latin typeface="Algerian" panose="04020705040A02060702" pitchFamily="82" charset="0"/>
              </a:rPr>
              <a:t>pneumatici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  <a:latin typeface="Algerian" panose="04020705040A02060702" pitchFamily="82" charset="0"/>
            </a:endParaRPr>
          </a:p>
        </p:txBody>
      </p:sp>
      <p:pic>
        <p:nvPicPr>
          <p:cNvPr id="7170" name="Picture 2" descr="C:\Users\Physio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135064"/>
            <a:ext cx="2695575" cy="160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Physio\Desktop\hf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1" y="5031650"/>
            <a:ext cx="1971675" cy="17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Physio\Desktop\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646" y="5101318"/>
            <a:ext cx="3040153" cy="163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528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696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Cambria Math</vt:lpstr>
      <vt:lpstr>Candara</vt:lpstr>
      <vt:lpstr>Symbol</vt:lpstr>
      <vt:lpstr>Wingdings</vt:lpstr>
      <vt:lpstr>Waveform</vt:lpstr>
      <vt:lpstr>Proizvodi od gume</vt:lpstr>
      <vt:lpstr>PowerPoint Presentation</vt:lpstr>
      <vt:lpstr>vrste kaucuka</vt:lpstr>
      <vt:lpstr>PowerPoint Presentation</vt:lpstr>
      <vt:lpstr>PowerPoint Presentation</vt:lpstr>
      <vt:lpstr>PowerPoint Presentation</vt:lpstr>
      <vt:lpstr>Svojstva gume</vt:lpstr>
      <vt:lpstr>Vrste I asortiman proizvoda od gume</vt:lpstr>
      <vt:lpstr>pneumatici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Proizvodi od gume</dc:title>
  <dc:creator>Physio</dc:creator>
  <cp:lastModifiedBy>WIN10</cp:lastModifiedBy>
  <cp:revision>21</cp:revision>
  <dcterms:created xsi:type="dcterms:W3CDTF">2021-03-23T14:10:39Z</dcterms:created>
  <dcterms:modified xsi:type="dcterms:W3CDTF">2021-03-25T08:17:13Z</dcterms:modified>
</cp:coreProperties>
</file>